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46"/>
  </p:notesMasterIdLst>
  <p:handoutMasterIdLst>
    <p:handoutMasterId r:id="rId47"/>
  </p:handoutMasterIdLst>
  <p:sldIdLst>
    <p:sldId id="795" r:id="rId2"/>
    <p:sldId id="798" r:id="rId3"/>
    <p:sldId id="799" r:id="rId4"/>
    <p:sldId id="804" r:id="rId5"/>
    <p:sldId id="887" r:id="rId6"/>
    <p:sldId id="888" r:id="rId7"/>
    <p:sldId id="889" r:id="rId8"/>
    <p:sldId id="856" r:id="rId9"/>
    <p:sldId id="890" r:id="rId10"/>
    <p:sldId id="891" r:id="rId11"/>
    <p:sldId id="892" r:id="rId12"/>
    <p:sldId id="893" r:id="rId13"/>
    <p:sldId id="894" r:id="rId14"/>
    <p:sldId id="895" r:id="rId15"/>
    <p:sldId id="896" r:id="rId16"/>
    <p:sldId id="897" r:id="rId17"/>
    <p:sldId id="898" r:id="rId18"/>
    <p:sldId id="899" r:id="rId19"/>
    <p:sldId id="900" r:id="rId20"/>
    <p:sldId id="901" r:id="rId21"/>
    <p:sldId id="902" r:id="rId22"/>
    <p:sldId id="903" r:id="rId23"/>
    <p:sldId id="904" r:id="rId24"/>
    <p:sldId id="905" r:id="rId25"/>
    <p:sldId id="800" r:id="rId26"/>
    <p:sldId id="845" r:id="rId27"/>
    <p:sldId id="754" r:id="rId28"/>
    <p:sldId id="861" r:id="rId29"/>
    <p:sldId id="862" r:id="rId30"/>
    <p:sldId id="753" r:id="rId31"/>
    <p:sldId id="749" r:id="rId32"/>
    <p:sldId id="750" r:id="rId33"/>
    <p:sldId id="770" r:id="rId34"/>
    <p:sldId id="848" r:id="rId35"/>
    <p:sldId id="854" r:id="rId36"/>
    <p:sldId id="855" r:id="rId37"/>
    <p:sldId id="858" r:id="rId38"/>
    <p:sldId id="867" r:id="rId39"/>
    <p:sldId id="860" r:id="rId40"/>
    <p:sldId id="863" r:id="rId41"/>
    <p:sldId id="864" r:id="rId42"/>
    <p:sldId id="865" r:id="rId43"/>
    <p:sldId id="771" r:id="rId44"/>
    <p:sldId id="859" r:id="rId45"/>
  </p:sldIdLst>
  <p:sldSz cx="12192000" cy="6858000"/>
  <p:notesSz cx="7099300" cy="10234613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33FF"/>
    <a:srgbClr val="FFFF00"/>
    <a:srgbClr val="FF3300"/>
    <a:srgbClr val="CC00CC"/>
    <a:srgbClr val="FFCC00"/>
    <a:srgbClr val="FF9999"/>
    <a:srgbClr val="CC0000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6792" autoAdjust="0"/>
  </p:normalViewPr>
  <p:slideViewPr>
    <p:cSldViewPr>
      <p:cViewPr varScale="1">
        <p:scale>
          <a:sx n="59" d="100"/>
          <a:sy n="59" d="100"/>
        </p:scale>
        <p:origin x="66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2E9864FE-FFA6-4015-A909-1022FFF67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137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25546A54-71DD-48C4-8071-9DA185745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46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75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41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39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0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81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00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47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0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91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58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42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79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09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86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354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39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21488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AF19E-84D5-46F0-A260-D54E8B8C2C8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B1124-3B65-4401-B276-274C2D6351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CBA2C-8853-4EEC-A9C0-BF38CC3A908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A1342-2FDA-4F20-9006-4FFE3B3DDCD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7A9B9-A528-49B2-A5AC-7FC7F146AAD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BD1D5-698D-4ABD-96D1-60AB116F7BB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31EB9-E8B7-4F85-BEA6-645986A209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34593-C47F-487A-806C-BD659E4FF3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C6467-265A-48EC-B6B6-0745C57723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808A6-43CB-46EB-8799-3CB612732E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B7375-CCC7-48CA-86EB-B708B70A3B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E4AFE-CC9F-40B0-91AA-2AFCDD65BDB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2BCD2EF7-175E-4E4C-8CBF-036C0AE01D7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7388" y="762000"/>
            <a:ext cx="8634412" cy="5756274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0668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Markov Decision Processes II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019800"/>
            <a:ext cx="12192000" cy="76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Bellman Equations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75" y="1219677"/>
            <a:ext cx="8551863" cy="514254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71850" y="2057400"/>
            <a:ext cx="556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How to be optimal: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    Step 1: Take correct first action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    Step 2: Keep being optimal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</a:t>
            </a:r>
            <a:r>
              <a:rPr lang="en-US" altLang="ja-JP" sz="2800" dirty="0" err="1">
                <a:latin typeface="Calibri"/>
                <a:ea typeface="ＭＳ Ｐゴシック" pitchFamily="34" charset="-128"/>
                <a:cs typeface="Calibri"/>
              </a:rPr>
              <a:t>expectimax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 recurrence gives a simple one-step </a:t>
            </a:r>
            <a:r>
              <a:rPr lang="en-US" altLang="ja-JP" sz="2800" dirty="0" err="1">
                <a:latin typeface="Calibri"/>
                <a:ea typeface="ＭＳ Ｐゴシック" pitchFamily="34" charset="-128"/>
                <a:cs typeface="Calibri"/>
              </a:rPr>
              <a:t>lookahead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These are the Bellman equations, and they characterize optimal values in a way we’ll use over and over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7" y="2971800"/>
            <a:ext cx="3076881" cy="40520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95243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301873" y="3614737"/>
            <a:ext cx="5556003" cy="593269"/>
          </a:xfrm>
          <a:prstGeom prst="rect">
            <a:avLst/>
          </a:prstGeom>
          <a:noFill/>
          <a:ln/>
          <a:effectLst/>
        </p:spPr>
      </p:pic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8610600" y="1371600"/>
            <a:ext cx="3048000" cy="2754586"/>
            <a:chOff x="2400" y="1401"/>
            <a:chExt cx="1392" cy="1258"/>
          </a:xfrm>
        </p:grpSpPr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9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3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4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5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1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9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0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1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5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6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7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Bellman equations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 optimal values: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computes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them: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is just a fixed point solution method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… though the 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ea typeface="ＭＳ Ｐゴシック" pitchFamily="34" charset="-128"/>
                <a:cs typeface="Calibri"/>
              </a:rPr>
              <a:t>k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 vectors are also interpretable as time-limited values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1600" y="434340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220200" y="1524000"/>
            <a:ext cx="2209800" cy="2427288"/>
            <a:chOff x="2400" y="1209"/>
            <a:chExt cx="1392" cy="1529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2976" y="1209"/>
              <a:ext cx="62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V(s)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92" y="2265"/>
              <a:ext cx="5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err="1">
                  <a:latin typeface="Calibri"/>
                  <a:cs typeface="Calibri"/>
                </a:rPr>
                <a:t>s,a,s</a:t>
              </a:r>
              <a:r>
                <a:rPr lang="ja-JP" altLang="en-US">
                  <a:latin typeface="Calibri"/>
                  <a:cs typeface="Calibri"/>
                </a:rPr>
                <a:t>’</a:t>
              </a:r>
              <a:endParaRPr lang="en-US" dirty="0">
                <a:latin typeface="Calibri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688" y="2505"/>
              <a:ext cx="6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  <a:latin typeface="Calibri"/>
                  <a:cs typeface="Calibri"/>
                </a:rPr>
                <a:t>V(s’</a:t>
              </a:r>
              <a:r>
                <a:rPr lang="en-US" altLang="ja-JP" dirty="0">
                  <a:solidFill>
                    <a:srgbClr val="0000FF"/>
                  </a:solidFill>
                  <a:latin typeface="Calibri"/>
                  <a:cs typeface="Calibri"/>
                </a:rPr>
                <a:t>)</a:t>
              </a:r>
              <a:endParaRPr lang="en-US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0386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3" y="2286000"/>
            <a:ext cx="6950388" cy="69080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Extraction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7998" y="1295950"/>
            <a:ext cx="6660802" cy="5232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9725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Let’s imagine we have the optimal values V*(s)</a:t>
            </a:r>
          </a:p>
          <a:p>
            <a:pPr marL="342882" lvl="1" indent="-342882">
              <a:buClr>
                <a:schemeClr val="accent2"/>
              </a:buClr>
            </a:pPr>
            <a:endParaRPr lang="en-US" sz="20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400" dirty="0"/>
              <a:t>It’s not obvious!</a:t>
            </a:r>
          </a:p>
          <a:p>
            <a:pPr lvl="1"/>
            <a:endParaRPr lang="en-US" sz="2000" dirty="0"/>
          </a:p>
          <a:p>
            <a:r>
              <a:rPr lang="en-US" sz="2800" dirty="0"/>
              <a:t>We need to do a mini-</a:t>
            </a:r>
            <a:r>
              <a:rPr lang="en-US" sz="2800" dirty="0" err="1"/>
              <a:t>expectimax</a:t>
            </a:r>
            <a:r>
              <a:rPr lang="en-US" sz="2800" dirty="0"/>
              <a:t> (one step)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, since it gets the policy implied by the values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828003" y="4648200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7934801" y="1295400"/>
            <a:ext cx="36475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432955" y="4683368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227442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400" dirty="0"/>
              <a:t>Completely trivial to decide!</a:t>
            </a:r>
          </a:p>
          <a:p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Important lesson: actions are easier to select from q-values than values!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391401" y="1292469"/>
            <a:ext cx="4557346" cy="345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3199872" y="3781300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813955" y="3768968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577269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Methods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1219756"/>
            <a:ext cx="7608888" cy="53328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2862" y="1448320"/>
            <a:ext cx="7018338" cy="45995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1964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Problems with Value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Value iteration repeats the Bellman updates: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Problem 1: It’s slow – O(S</a:t>
            </a:r>
            <a:r>
              <a:rPr lang="en-US" sz="2800" baseline="30000" dirty="0">
                <a:latin typeface="Calibri"/>
                <a:cs typeface="Calibri"/>
              </a:rPr>
              <a:t>2</a:t>
            </a:r>
            <a:r>
              <a:rPr lang="en-US" sz="2800" dirty="0">
                <a:latin typeface="Calibri"/>
                <a:cs typeface="Calibri"/>
              </a:rPr>
              <a:t>A) per iteration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Problem 2: The “max” at each state rarely changes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Problem 3: The policy often converges long before the values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6801" y="2362200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1447800"/>
            <a:ext cx="3048000" cy="2754586"/>
            <a:chOff x="2400" y="1401"/>
            <a:chExt cx="1392" cy="1258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[Demo: value iteration (L9D2)]</a:t>
            </a:r>
          </a:p>
        </p:txBody>
      </p:sp>
    </p:spTree>
    <p:extLst>
      <p:ext uri="{BB962C8B-B14F-4D97-AF65-F5344CB8AC3E}">
        <p14:creationId xmlns:p14="http://schemas.microsoft.com/office/powerpoint/2010/main" val="35392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1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49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56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05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76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57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61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48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26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89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38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84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3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10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3588" y="1476848"/>
            <a:ext cx="5764212" cy="48519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075235"/>
            <a:ext cx="11379200" cy="1782765"/>
          </a:xfrm>
        </p:spPr>
        <p:txBody>
          <a:bodyPr/>
          <a:lstStyle/>
          <a:p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 trees max over all actions to compute the optimal values</a:t>
            </a:r>
          </a:p>
          <a:p>
            <a:pPr lvl="5"/>
            <a:endParaRPr lang="en-US" sz="8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If we fixed some policy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sz="2400" dirty="0">
                <a:latin typeface="Calibri"/>
                <a:cs typeface="Calibri"/>
              </a:rPr>
              <a:t>), then the tree would be simpler – only one action per state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1893614"/>
            <a:ext cx="3048000" cy="2754586"/>
            <a:chOff x="2400" y="1401"/>
            <a:chExt cx="1392" cy="1258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7239438" y="1893614"/>
            <a:ext cx="2590362" cy="2754586"/>
            <a:chOff x="2400" y="1401"/>
            <a:chExt cx="1183" cy="1258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752600" y="1290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Do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9400" y="1290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Do what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400" dirty="0">
                <a:latin typeface="Calibri"/>
                <a:cs typeface="Calibri"/>
              </a:rPr>
              <a:t> says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Another basic operation: compute the utility of a state s under a fixed (generally non-optimal) policy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Define the utility of a state s, under a fixed policy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>
                <a:latin typeface="Calibri"/>
                <a:cs typeface="Calibri"/>
              </a:rPr>
              <a:t>V</a:t>
            </a:r>
            <a:r>
              <a:rPr lang="en-US" sz="2000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000" dirty="0">
                <a:latin typeface="Calibri"/>
                <a:cs typeface="Calibri"/>
              </a:rPr>
              <a:t>(s) = expected total discounted rewards starting in s and following </a:t>
            </a:r>
            <a:r>
              <a:rPr lang="en-US" sz="20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158868" y="4800600"/>
            <a:ext cx="7070738" cy="645824"/>
          </a:xfrm>
          <a:prstGeom prst="rect">
            <a:avLst/>
          </a:prstGeom>
          <a:noFill/>
          <a:ln/>
          <a:effectLst/>
        </p:spPr>
      </p:pic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9068238" y="1600200"/>
            <a:ext cx="2590362" cy="2754586"/>
            <a:chOff x="2400" y="1401"/>
            <a:chExt cx="1183" cy="1258"/>
          </a:xfrm>
        </p:grpSpPr>
        <p:sp>
          <p:nvSpPr>
            <p:cNvPr id="4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8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5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6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5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54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5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27" y="121920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23" y="1219200"/>
            <a:ext cx="4647754" cy="4562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6275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262750" y="1828800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858254" y="1852550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How do we calculate the V’s for a fixed policy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400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36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36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Efficiency: O(S</a:t>
            </a:r>
            <a:r>
              <a:rPr lang="en-US" sz="2400" baseline="30000" dirty="0">
                <a:latin typeface="Calibri"/>
                <a:cs typeface="Calibri"/>
              </a:rPr>
              <a:t>2</a:t>
            </a:r>
            <a:r>
              <a:rPr lang="en-US" sz="2400" dirty="0">
                <a:latin typeface="Calibri"/>
                <a:cs typeface="Calibri"/>
              </a:rPr>
              <a:t>) per iteration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Idea 2: Without the maxes, the Bellman equations are just a linear system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Solve with </a:t>
            </a:r>
            <a:r>
              <a:rPr lang="en-US" sz="2000" dirty="0" err="1">
                <a:latin typeface="Calibri"/>
                <a:cs typeface="Calibri"/>
              </a:rPr>
              <a:t>Matlab</a:t>
            </a:r>
            <a:r>
              <a:rPr lang="en-US" sz="2000" dirty="0">
                <a:latin typeface="Calibri"/>
                <a:cs typeface="Calibri"/>
              </a:rPr>
              <a:t> (or your favorite linear system solver)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00125" y="392613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31653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Alternative approach for optimal values:</a:t>
            </a:r>
          </a:p>
          <a:p>
            <a:pPr lvl="1"/>
            <a:r>
              <a:rPr lang="en-US" sz="2400" dirty="0">
                <a:solidFill>
                  <a:srgbClr val="CC0000"/>
                </a:solidFill>
              </a:rPr>
              <a:t>Step 1: Policy evaluation: </a:t>
            </a:r>
            <a:r>
              <a:rPr lang="en-US" sz="2400" dirty="0"/>
              <a:t>calculate utilities for some fixed policy (not optimal utilities!) until convergence</a:t>
            </a:r>
          </a:p>
          <a:p>
            <a:pPr lvl="1"/>
            <a:r>
              <a:rPr lang="en-US" sz="2400" dirty="0">
                <a:solidFill>
                  <a:srgbClr val="CC0000"/>
                </a:solidFill>
              </a:rPr>
              <a:t>Step 2: Policy improvement: </a:t>
            </a:r>
            <a:r>
              <a:rPr lang="en-US" sz="2400" dirty="0"/>
              <a:t>update policy using one-step look-ahead with resulting converged (but not optimal!) utilities as future values</a:t>
            </a:r>
          </a:p>
          <a:p>
            <a:pPr lvl="1"/>
            <a:r>
              <a:rPr lang="en-US" sz="2400" dirty="0"/>
              <a:t>Repeat steps until policy converges</a:t>
            </a:r>
          </a:p>
          <a:p>
            <a:pPr lvl="1"/>
            <a:endParaRPr lang="en-US" sz="2400" dirty="0"/>
          </a:p>
          <a:p>
            <a:r>
              <a:rPr lang="en-US" sz="2800" dirty="0"/>
              <a:t>This is </a:t>
            </a:r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400" dirty="0"/>
              <a:t>It’s still optimal!</a:t>
            </a:r>
          </a:p>
          <a:p>
            <a:pPr lvl="1"/>
            <a:r>
              <a:rPr lang="en-US" sz="2400" dirty="0"/>
              <a:t>Can converge (much) faster under some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Iteration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3"/>
            <a:endParaRPr lang="en-US" sz="1200" dirty="0"/>
          </a:p>
          <a:p>
            <a:r>
              <a:rPr lang="en-US" sz="2400" dirty="0"/>
              <a:t>Evaluation: For fixed current policy </a:t>
            </a:r>
            <a:r>
              <a:rPr lang="en-US" sz="2400" dirty="0">
                <a:sym typeface="Symbol" pitchFamily="18" charset="2"/>
              </a:rPr>
              <a:t>, find values with policy evaluation:</a:t>
            </a:r>
          </a:p>
          <a:p>
            <a:pPr lvl="1"/>
            <a:r>
              <a:rPr lang="en-US" sz="2000" dirty="0">
                <a:sym typeface="Symbol" pitchFamily="18" charset="2"/>
              </a:rPr>
              <a:t>Iterate until values converge:</a:t>
            </a:r>
          </a:p>
          <a:p>
            <a:endParaRPr lang="en-US" sz="2400" dirty="0">
              <a:sym typeface="Symbol" pitchFamily="18" charset="2"/>
            </a:endParaRPr>
          </a:p>
          <a:p>
            <a:endParaRPr lang="en-US" sz="2400" dirty="0">
              <a:sym typeface="Symbol" pitchFamily="18" charset="2"/>
            </a:endParaRPr>
          </a:p>
          <a:p>
            <a:endParaRPr lang="en-US" sz="2400" dirty="0">
              <a:sym typeface="Symbol" pitchFamily="18" charset="2"/>
            </a:endParaRPr>
          </a:p>
          <a:p>
            <a:r>
              <a:rPr lang="en-US" sz="2400" dirty="0"/>
              <a:t>Improvement: For fixed values, get a better policy using policy extraction</a:t>
            </a:r>
          </a:p>
          <a:p>
            <a:pPr lvl="1"/>
            <a:r>
              <a:rPr lang="en-US" sz="2000" dirty="0"/>
              <a:t>One-step look-ahead:</a:t>
            </a:r>
          </a:p>
          <a:p>
            <a:endParaRPr lang="en-US" sz="2400" dirty="0">
              <a:sym typeface="Symbol" pitchFamily="18" charset="2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26211" y="2743200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30087" y="4921250"/>
            <a:ext cx="7215495" cy="64106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01400" cy="5257800"/>
          </a:xfrm>
        </p:spPr>
        <p:txBody>
          <a:bodyPr/>
          <a:lstStyle/>
          <a:p>
            <a:r>
              <a:rPr lang="en-US" sz="2400" dirty="0"/>
              <a:t>Both value iteration and policy iteration compute the same thing (all optimal values)</a:t>
            </a:r>
          </a:p>
          <a:p>
            <a:pPr lvl="3"/>
            <a:endParaRPr lang="en-US" sz="1200" dirty="0"/>
          </a:p>
          <a:p>
            <a:r>
              <a:rPr lang="en-US" sz="2400" dirty="0"/>
              <a:t>In value iteration:</a:t>
            </a:r>
          </a:p>
          <a:p>
            <a:pPr lvl="1"/>
            <a:r>
              <a:rPr lang="en-US" sz="2200" dirty="0"/>
              <a:t>Every iteration updates both the values and (implicitly) the policy</a:t>
            </a:r>
          </a:p>
          <a:p>
            <a:pPr lvl="1"/>
            <a:r>
              <a:rPr lang="en-US" sz="2200" dirty="0"/>
              <a:t>We don’t track the policy, but taking the max over actions implicitly </a:t>
            </a:r>
            <a:r>
              <a:rPr lang="en-US" sz="2200" dirty="0" err="1"/>
              <a:t>recomputes</a:t>
            </a:r>
            <a:r>
              <a:rPr lang="en-US" sz="2200" dirty="0"/>
              <a:t> it</a:t>
            </a:r>
          </a:p>
          <a:p>
            <a:pPr lvl="3"/>
            <a:endParaRPr lang="en-US" sz="1200" dirty="0"/>
          </a:p>
          <a:p>
            <a:r>
              <a:rPr lang="en-US" sz="2400" dirty="0"/>
              <a:t>In policy iteration:</a:t>
            </a:r>
          </a:p>
          <a:p>
            <a:pPr lvl="1"/>
            <a:r>
              <a:rPr lang="en-US" sz="2200" dirty="0"/>
              <a:t>We do several passes that update utilities with fixed policy (each pass is fast because we consider only one action, not all of them)</a:t>
            </a:r>
          </a:p>
          <a:p>
            <a:pPr lvl="1"/>
            <a:r>
              <a:rPr lang="en-US" sz="2200" dirty="0"/>
              <a:t>After the policy is evaluated, a new policy is chosen (slow like a value iteration pass)</a:t>
            </a:r>
          </a:p>
          <a:p>
            <a:pPr lvl="1"/>
            <a:r>
              <a:rPr lang="en-US" sz="2200" dirty="0"/>
              <a:t>The new policy will be better (or we’re done)</a:t>
            </a:r>
          </a:p>
          <a:p>
            <a:pPr lvl="4"/>
            <a:endParaRPr lang="en-US" sz="1200" dirty="0"/>
          </a:p>
          <a:p>
            <a:pPr>
              <a:spcBef>
                <a:spcPts val="1200"/>
              </a:spcBef>
            </a:pPr>
            <a:r>
              <a:rPr lang="en-US" sz="2400" dirty="0"/>
              <a:t>Both are dynamic programs for solving MDPs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400" dirty="0"/>
              <a:t>Compute optimal values: use value iteration or policy iteration</a:t>
            </a:r>
          </a:p>
          <a:p>
            <a:pPr lvl="1"/>
            <a:r>
              <a:rPr lang="en-US" sz="2400" dirty="0"/>
              <a:t>Compute values for a particular policy: use policy evaluation</a:t>
            </a:r>
          </a:p>
          <a:p>
            <a:pPr lvl="1"/>
            <a:r>
              <a:rPr lang="en-US" sz="2400" dirty="0"/>
              <a:t>Turn your values into a policy: use policy extraction (one-step </a:t>
            </a:r>
            <a:r>
              <a:rPr lang="en-US" sz="2400" dirty="0" err="1"/>
              <a:t>lookahead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r>
              <a:rPr lang="en-US" sz="2800" dirty="0"/>
              <a:t>These all look the same!</a:t>
            </a:r>
          </a:p>
          <a:p>
            <a:pPr lvl="1"/>
            <a:r>
              <a:rPr lang="en-US" sz="2400" dirty="0"/>
              <a:t>They basically are – they are all variations of Bellman updates</a:t>
            </a:r>
          </a:p>
          <a:p>
            <a:pPr lvl="1"/>
            <a:r>
              <a:rPr lang="en-US" sz="2400" dirty="0"/>
              <a:t>They all use one-step </a:t>
            </a:r>
            <a:r>
              <a:rPr lang="en-US" sz="2400" dirty="0" err="1"/>
              <a:t>lookahead</a:t>
            </a:r>
            <a:r>
              <a:rPr lang="en-US" sz="2400" dirty="0"/>
              <a:t> </a:t>
            </a:r>
            <a:r>
              <a:rPr lang="en-US" sz="2400" dirty="0" err="1"/>
              <a:t>expectimax</a:t>
            </a:r>
            <a:r>
              <a:rPr lang="en-US" sz="2400" dirty="0"/>
              <a:t> fragments</a:t>
            </a:r>
          </a:p>
          <a:p>
            <a:pPr lvl="1"/>
            <a:r>
              <a:rPr lang="en-US" sz="2400" dirty="0"/>
              <a:t>They differ only in whether we plug in a fixed policy or max over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Bandits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049893"/>
            <a:ext cx="2819400" cy="35014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Double-Bandit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r>
              <a:rPr lang="en-US" sz="2400" dirty="0"/>
              <a:t>Actions: </a:t>
            </a:r>
            <a:r>
              <a:rPr lang="en-US" sz="2400" i="1" dirty="0">
                <a:solidFill>
                  <a:srgbClr val="3333FF"/>
                </a:solidFill>
              </a:rPr>
              <a:t>Blue</a:t>
            </a:r>
            <a:r>
              <a:rPr lang="en-US" sz="2400" i="1" dirty="0"/>
              <a:t>, </a:t>
            </a:r>
            <a:r>
              <a:rPr lang="en-US" sz="2400" i="1" dirty="0">
                <a:solidFill>
                  <a:srgbClr val="C00000"/>
                </a:solidFill>
              </a:rPr>
              <a:t>Red</a:t>
            </a:r>
          </a:p>
          <a:p>
            <a:r>
              <a:rPr lang="en-US" sz="2400" dirty="0"/>
              <a:t>States: </a:t>
            </a:r>
            <a:r>
              <a:rPr lang="en-US" sz="2400" dirty="0">
                <a:solidFill>
                  <a:srgbClr val="008000"/>
                </a:solidFill>
              </a:rPr>
              <a:t>Win</a:t>
            </a:r>
            <a:r>
              <a:rPr lang="en-US" sz="2400" dirty="0">
                <a:solidFill>
                  <a:schemeClr val="tx1"/>
                </a:solidFill>
              </a:rPr>
              <a:t>, Lose</a:t>
            </a:r>
          </a:p>
        </p:txBody>
      </p:sp>
      <p:sp>
        <p:nvSpPr>
          <p:cNvPr id="5" name="Oval 4"/>
          <p:cNvSpPr/>
          <p:nvPr/>
        </p:nvSpPr>
        <p:spPr>
          <a:xfrm>
            <a:off x="3276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W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L</a:t>
            </a:r>
          </a:p>
        </p:txBody>
      </p:sp>
      <p:cxnSp>
        <p:nvCxnSpPr>
          <p:cNvPr id="8" name="Curved Connector 7"/>
          <p:cNvCxnSpPr>
            <a:stCxn id="5" idx="0"/>
            <a:endCxn id="6" idx="1"/>
          </p:cNvCxnSpPr>
          <p:nvPr/>
        </p:nvCxnSpPr>
        <p:spPr>
          <a:xfrm rot="16200000" flipH="1">
            <a:off x="5924549" y="971551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5" idx="0"/>
            <a:endCxn id="5" idx="6"/>
          </p:cNvCxnSpPr>
          <p:nvPr/>
        </p:nvCxnSpPr>
        <p:spPr>
          <a:xfrm rot="16200000" flipH="1">
            <a:off x="3619500" y="3276601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4"/>
            <a:endCxn id="5" idx="5"/>
          </p:cNvCxnSpPr>
          <p:nvPr/>
        </p:nvCxnSpPr>
        <p:spPr>
          <a:xfrm rot="5400000" flipH="1">
            <a:off x="6167017" y="1556919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3"/>
          <p:cNvCxnSpPr>
            <a:stCxn id="6" idx="4"/>
            <a:endCxn id="6" idx="2"/>
          </p:cNvCxnSpPr>
          <p:nvPr/>
        </p:nvCxnSpPr>
        <p:spPr>
          <a:xfrm rot="5400000" flipH="1">
            <a:off x="8229600" y="3619501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6" idx="6"/>
            <a:endCxn id="5" idx="4"/>
          </p:cNvCxnSpPr>
          <p:nvPr/>
        </p:nvCxnSpPr>
        <p:spPr>
          <a:xfrm flipH="1">
            <a:off x="3619500" y="3619501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3276600" y="3619501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600200" y="3962400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1.0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448800" y="3886200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1.0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334000" y="19767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0.25 	</a:t>
            </a:r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00600" y="28266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0.75 </a:t>
            </a:r>
          </a:p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86400" y="43434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0.75 	</a:t>
            </a:r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58000" y="33528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0.25 </a:t>
            </a:r>
          </a:p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525000" y="1371600"/>
            <a:ext cx="2209800" cy="1752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Calibri" pitchFamily="34" charset="0"/>
              </a:rPr>
              <a:t>No discount</a:t>
            </a:r>
          </a:p>
          <a:p>
            <a:pPr algn="ctr"/>
            <a:endParaRPr lang="en-US" sz="4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 pitchFamily="34" charset="0"/>
              </a:rPr>
              <a:t>100 time steps</a:t>
            </a:r>
            <a:endParaRPr lang="en-US" sz="8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endParaRPr lang="en-US" sz="4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 pitchFamily="34" charset="0"/>
              </a:rPr>
              <a:t>Both states have the same value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Solving MDPs is offline planning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44958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542038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Calibri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0" y="36677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0" y="1371600"/>
            <a:ext cx="2209800" cy="1752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No discount</a:t>
            </a:r>
          </a:p>
          <a:p>
            <a:pPr algn="ctr"/>
            <a:endParaRPr lang="en-US" sz="4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100 time steps</a:t>
            </a:r>
            <a:endParaRPr lang="en-US" sz="8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endParaRPr lang="en-US" sz="4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000" i="1" dirty="0">
                <a:solidFill>
                  <a:schemeClr val="tx1"/>
                </a:solidFill>
                <a:latin typeface="Calibri"/>
                <a:cs typeface="Calibri"/>
              </a:rPr>
              <a:t>Both states have the same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2800" y="450598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alibri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542038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latin typeface="Calibri"/>
                <a:cs typeface="Calibri"/>
              </a:rPr>
              <a:t>100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410200" y="3304073"/>
            <a:ext cx="6705600" cy="2696855"/>
            <a:chOff x="1600200" y="1815326"/>
            <a:chExt cx="8756724" cy="3521777"/>
          </a:xfrm>
        </p:grpSpPr>
        <p:sp>
          <p:nvSpPr>
            <p:cNvPr id="10" name="Oval 9"/>
            <p:cNvSpPr/>
            <p:nvPr/>
          </p:nvSpPr>
          <p:spPr>
            <a:xfrm>
              <a:off x="3276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W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8229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libri"/>
                  <a:cs typeface="Calibri"/>
                </a:rPr>
                <a:t>L</a:t>
              </a:r>
            </a:p>
          </p:txBody>
        </p:sp>
        <p:cxnSp>
          <p:nvCxnSpPr>
            <p:cNvPr id="12" name="Curved Connector 11"/>
            <p:cNvCxnSpPr>
              <a:stCxn id="10" idx="0"/>
              <a:endCxn id="11" idx="1"/>
            </p:cNvCxnSpPr>
            <p:nvPr/>
          </p:nvCxnSpPr>
          <p:spPr>
            <a:xfrm rot="16200000" flipH="1">
              <a:off x="5924549" y="971551"/>
              <a:ext cx="100433" cy="4710533"/>
            </a:xfrm>
            <a:prstGeom prst="curvedConnector3">
              <a:avLst>
                <a:gd name="adj1" fmla="val -822914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3"/>
            <p:cNvCxnSpPr>
              <a:stCxn id="10" idx="0"/>
              <a:endCxn id="10" idx="6"/>
            </p:cNvCxnSpPr>
            <p:nvPr/>
          </p:nvCxnSpPr>
          <p:spPr>
            <a:xfrm rot="16200000" flipH="1">
              <a:off x="3619500" y="3276601"/>
              <a:ext cx="342900" cy="342900"/>
            </a:xfrm>
            <a:prstGeom prst="curvedConnector4">
              <a:avLst>
                <a:gd name="adj1" fmla="val -87180"/>
                <a:gd name="adj2" fmla="val 338462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11" idx="4"/>
              <a:endCxn id="10" idx="5"/>
            </p:cNvCxnSpPr>
            <p:nvPr/>
          </p:nvCxnSpPr>
          <p:spPr>
            <a:xfrm rot="5400000" flipH="1">
              <a:off x="6167017" y="1556919"/>
              <a:ext cx="100433" cy="4710533"/>
            </a:xfrm>
            <a:prstGeom prst="curvedConnector3">
              <a:avLst>
                <a:gd name="adj1" fmla="val -927967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3"/>
            <p:cNvCxnSpPr>
              <a:stCxn id="11" idx="4"/>
              <a:endCxn id="11" idx="2"/>
            </p:cNvCxnSpPr>
            <p:nvPr/>
          </p:nvCxnSpPr>
          <p:spPr>
            <a:xfrm rot="5400000" flipH="1">
              <a:off x="8229600" y="3619501"/>
              <a:ext cx="342900" cy="342900"/>
            </a:xfrm>
            <a:prstGeom prst="curvedConnector4">
              <a:avLst>
                <a:gd name="adj1" fmla="val -84616"/>
                <a:gd name="adj2" fmla="val 325641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urved Connector 29"/>
            <p:cNvCxnSpPr>
              <a:stCxn id="11" idx="6"/>
              <a:endCxn id="10" idx="4"/>
            </p:cNvCxnSpPr>
            <p:nvPr/>
          </p:nvCxnSpPr>
          <p:spPr>
            <a:xfrm flipH="1">
              <a:off x="3619500" y="3619501"/>
              <a:ext cx="5295900" cy="342900"/>
            </a:xfrm>
            <a:prstGeom prst="curvedConnector4">
              <a:avLst>
                <a:gd name="adj1" fmla="val -7681"/>
                <a:gd name="adj2" fmla="val 589178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3"/>
            <p:cNvCxnSpPr>
              <a:stCxn id="10" idx="4"/>
              <a:endCxn id="10" idx="2"/>
            </p:cNvCxnSpPr>
            <p:nvPr/>
          </p:nvCxnSpPr>
          <p:spPr>
            <a:xfrm rot="5400000" flipH="1">
              <a:off x="3276600" y="3619501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00200" y="3769613"/>
              <a:ext cx="995082" cy="1567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$1</a:t>
              </a:r>
            </a:p>
            <a:p>
              <a:endParaRPr lang="en-US" sz="2400" dirty="0">
                <a:latin typeface="Calibri"/>
                <a:cs typeface="Calibri"/>
              </a:endParaRPr>
            </a:p>
            <a:p>
              <a:r>
                <a:rPr lang="en-US" sz="2400" dirty="0">
                  <a:latin typeface="Calibri"/>
                  <a:cs typeface="Calibri"/>
                </a:rPr>
                <a:t>1.0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49291" y="3769614"/>
              <a:ext cx="1007633" cy="1567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$1</a:t>
              </a:r>
            </a:p>
            <a:p>
              <a:endParaRPr lang="en-US" sz="2400" dirty="0">
                <a:latin typeface="Calibri"/>
                <a:cs typeface="Calibri"/>
              </a:endParaRPr>
            </a:p>
            <a:p>
              <a:r>
                <a:rPr lang="en-US" sz="2400" dirty="0">
                  <a:latin typeface="Calibri"/>
                  <a:cs typeface="Calibri"/>
                </a:rPr>
                <a:t>1.0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3999" y="1815326"/>
              <a:ext cx="2133600" cy="602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0.25 	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$0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0600" y="2826603"/>
              <a:ext cx="2133600" cy="1085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0.75 </a:t>
              </a:r>
            </a:p>
            <a:p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$2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82004" y="4267157"/>
              <a:ext cx="2133600" cy="602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0.75 	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$2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30701" y="3137634"/>
              <a:ext cx="2133600" cy="1085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0.25 </a:t>
              </a:r>
            </a:p>
            <a:p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$0</a:t>
              </a:r>
              <a:endParaRPr lang="en-US" sz="2400" dirty="0">
                <a:latin typeface="Calibri"/>
                <a:cs typeface="Calibri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762000" y="3429000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sp>
        <p:nvSpPr>
          <p:cNvPr id="4" name="Oval 3"/>
          <p:cNvSpPr/>
          <p:nvPr/>
        </p:nvSpPr>
        <p:spPr>
          <a:xfrm>
            <a:off x="3276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W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itchFamily="34" charset="0"/>
              </a:rPr>
              <a:t>L</a:t>
            </a:r>
          </a:p>
        </p:txBody>
      </p:sp>
      <p:cxnSp>
        <p:nvCxnSpPr>
          <p:cNvPr id="6" name="Curved Connector 5"/>
          <p:cNvCxnSpPr>
            <a:stCxn id="4" idx="0"/>
            <a:endCxn id="5" idx="1"/>
          </p:cNvCxnSpPr>
          <p:nvPr/>
        </p:nvCxnSpPr>
        <p:spPr>
          <a:xfrm rot="16200000" flipH="1">
            <a:off x="5924549" y="1219022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urved Connector 13"/>
          <p:cNvCxnSpPr>
            <a:stCxn id="4" idx="0"/>
            <a:endCxn id="4" idx="6"/>
          </p:cNvCxnSpPr>
          <p:nvPr/>
        </p:nvCxnSpPr>
        <p:spPr>
          <a:xfrm rot="16200000" flipH="1">
            <a:off x="3619500" y="3524072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>
            <a:stCxn id="5" idx="4"/>
            <a:endCxn id="4" idx="5"/>
          </p:cNvCxnSpPr>
          <p:nvPr/>
        </p:nvCxnSpPr>
        <p:spPr>
          <a:xfrm rot="5400000" flipH="1">
            <a:off x="6167017" y="1804390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8229600" y="3866972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/>
          <p:cNvCxnSpPr>
            <a:stCxn id="5" idx="6"/>
            <a:endCxn id="4" idx="4"/>
          </p:cNvCxnSpPr>
          <p:nvPr/>
        </p:nvCxnSpPr>
        <p:spPr>
          <a:xfrm flipH="1">
            <a:off x="3619500" y="3866972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3"/>
          <p:cNvCxnSpPr>
            <a:stCxn id="4" idx="4"/>
            <a:endCxn id="4" idx="2"/>
          </p:cNvCxnSpPr>
          <p:nvPr/>
        </p:nvCxnSpPr>
        <p:spPr>
          <a:xfrm rot="5400000" flipH="1">
            <a:off x="3276600" y="3866972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00200" y="4209871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1.0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48800" y="4133671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1.0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2224206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?? 	</a:t>
            </a:r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074074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?? </a:t>
            </a:r>
          </a:p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4590871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?? 	</a:t>
            </a:r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0" y="3600271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?? </a:t>
            </a:r>
          </a:p>
          <a:p>
            <a:r>
              <a:rPr lang="en-US" sz="24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11379200" cy="4729164"/>
          </a:xfrm>
        </p:spPr>
        <p:txBody>
          <a:bodyPr/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400" dirty="0"/>
              <a:t>Specifically, reinforcement learning</a:t>
            </a:r>
          </a:p>
          <a:p>
            <a:pPr lvl="1"/>
            <a:r>
              <a:rPr lang="en-US" sz="2400" dirty="0"/>
              <a:t>There was an MDP, but you couldn’t solve it with just computation</a:t>
            </a:r>
          </a:p>
          <a:p>
            <a:pPr lvl="1"/>
            <a:r>
              <a:rPr lang="en-US" sz="2400" dirty="0"/>
              <a:t>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400" dirty="0"/>
              <a:t>Exploration: you have to try unknown actions to get information</a:t>
            </a:r>
          </a:p>
          <a:p>
            <a:pPr lvl="1"/>
            <a:r>
              <a:rPr lang="en-US" sz="2400" dirty="0"/>
              <a:t>Exploitation: eventually, you have to use what you know</a:t>
            </a:r>
          </a:p>
          <a:p>
            <a:pPr lvl="1"/>
            <a:r>
              <a:rPr lang="en-US" sz="2400" dirty="0"/>
              <a:t>Regret: even if you learn intelligently, you make mistakes</a:t>
            </a:r>
          </a:p>
          <a:p>
            <a:pPr lvl="1"/>
            <a:r>
              <a:rPr lang="en-US" sz="2400" dirty="0"/>
              <a:t>Sampling: because of chance, you have to try things repeatedly</a:t>
            </a:r>
          </a:p>
          <a:p>
            <a:pPr lvl="1"/>
            <a:r>
              <a:rPr lang="en-US" sz="2400" dirty="0"/>
              <a:t>Difficulty: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01200" y="1371600"/>
            <a:ext cx="23622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Reinforcement Learning!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Asynchronous Value Iteration*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447800"/>
            <a:ext cx="8229600" cy="49530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In value iteration, we update every state in each iteration</a:t>
            </a:r>
          </a:p>
          <a:p>
            <a:pPr>
              <a:defRPr/>
            </a:pPr>
            <a:endParaRPr lang="en-US" sz="2400" dirty="0"/>
          </a:p>
          <a:p>
            <a:pPr marL="342900" lvl="1" indent="-342900">
              <a:buClr>
                <a:schemeClr val="accent2"/>
              </a:buClr>
              <a:defRPr/>
            </a:pPr>
            <a:r>
              <a:rPr lang="en-US" sz="2400" dirty="0">
                <a:solidFill>
                  <a:schemeClr val="accent2"/>
                </a:solidFill>
                <a:ea typeface="+mn-ea"/>
                <a:cs typeface="+mn-cs"/>
              </a:rPr>
              <a:t>Actually, </a:t>
            </a:r>
            <a:r>
              <a:rPr lang="en-US" sz="2400" i="1" dirty="0">
                <a:solidFill>
                  <a:schemeClr val="accent2"/>
                </a:solidFill>
                <a:ea typeface="+mn-ea"/>
                <a:cs typeface="+mn-cs"/>
              </a:rPr>
              <a:t>any</a:t>
            </a:r>
            <a:r>
              <a:rPr lang="en-US" sz="2400" dirty="0">
                <a:solidFill>
                  <a:schemeClr val="accent2"/>
                </a:solidFill>
                <a:ea typeface="+mn-ea"/>
                <a:cs typeface="+mn-cs"/>
              </a:rPr>
              <a:t> sequences of Bellman updates will converge if every state is visited infinitely often</a:t>
            </a:r>
          </a:p>
          <a:p>
            <a:pPr>
              <a:buFont typeface="Wingdings" pitchFamily="2" charset="2"/>
              <a:buNone/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In fact, we can update the policy as seldom or often as we like, and we will still converge</a:t>
            </a:r>
          </a:p>
          <a:p>
            <a:pPr>
              <a:buFont typeface="Wingdings" pitchFamily="2" charset="2"/>
              <a:buNone/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Idea: Update states whose value we expect to change: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/>
              <a:t>	If                         is large then update predecessors of s</a:t>
            </a:r>
          </a:p>
        </p:txBody>
      </p:sp>
      <p:pic>
        <p:nvPicPr>
          <p:cNvPr id="21508" name="Picture 3" descr="C:\Documents and Settings\Administrator\My Documents\My Pictures\Picture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0100" y="5295900"/>
            <a:ext cx="18415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82" y="1295401"/>
            <a:ext cx="8572499" cy="57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58877</TotalTime>
  <Words>1583</Words>
  <Application>Microsoft Office PowerPoint</Application>
  <PresentationFormat>Widescreen</PresentationFormat>
  <Paragraphs>399</Paragraphs>
  <Slides>44</Slides>
  <Notes>21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ＭＳ Ｐゴシック</vt:lpstr>
      <vt:lpstr>Arial</vt:lpstr>
      <vt:lpstr>Calibri</vt:lpstr>
      <vt:lpstr>Symbol</vt:lpstr>
      <vt:lpstr>Wingdings</vt:lpstr>
      <vt:lpstr>dan-berkeley-nlp-v1</vt:lpstr>
      <vt:lpstr>CAP 5636 – Advanced Artificial Intelligence </vt:lpstr>
      <vt:lpstr>The Bellman Equations</vt:lpstr>
      <vt:lpstr>The Bellman Equations</vt:lpstr>
      <vt:lpstr>Value Iteration</vt:lpstr>
      <vt:lpstr>Policy Extraction</vt:lpstr>
      <vt:lpstr>Computing Actions from Values</vt:lpstr>
      <vt:lpstr>Computing Actions from Q-Values</vt:lpstr>
      <vt:lpstr>Policy Methods</vt:lpstr>
      <vt:lpstr>Policy Iteration</vt:lpstr>
      <vt:lpstr>Problems with Value Iteration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Policy Evaluation</vt:lpstr>
      <vt:lpstr>Fixed Policies</vt:lpstr>
      <vt:lpstr>Utilities for a Fixed Policy</vt:lpstr>
      <vt:lpstr>Example: Policy Evaluation</vt:lpstr>
      <vt:lpstr>Example: Policy Evaluation</vt:lpstr>
      <vt:lpstr>Policy Evaluation</vt:lpstr>
      <vt:lpstr>Policy Iteration</vt:lpstr>
      <vt:lpstr>Policy Iteration</vt:lpstr>
      <vt:lpstr>Comparison</vt:lpstr>
      <vt:lpstr>Summary: MDP Algorithms</vt:lpstr>
      <vt:lpstr>Double Bandits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Next Time: Reinforcement Learning!</vt:lpstr>
      <vt:lpstr>Asynchronous Value Iteration*</vt:lpstr>
      <vt:lpstr>Interlude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2656</cp:revision>
  <cp:lastPrinted>2014-02-18T19:00:09Z</cp:lastPrinted>
  <dcterms:created xsi:type="dcterms:W3CDTF">2004-08-27T04:16:05Z</dcterms:created>
  <dcterms:modified xsi:type="dcterms:W3CDTF">2016-09-22T16:54:42Z</dcterms:modified>
</cp:coreProperties>
</file>